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89" r:id="rId4"/>
    <p:sldId id="260" r:id="rId5"/>
    <p:sldId id="290" r:id="rId6"/>
    <p:sldId id="294" r:id="rId7"/>
    <p:sldId id="258" r:id="rId8"/>
    <p:sldId id="261" r:id="rId9"/>
    <p:sldId id="265" r:id="rId10"/>
    <p:sldId id="295" r:id="rId11"/>
    <p:sldId id="297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AD7E2-A110-40EB-A828-F5540E1017B6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7318-5FF2-4ED0-9C30-A31112788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07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F2861-73AC-4AFC-9AE4-6A055A5F63F1}" type="datetimeFigureOut">
              <a:rPr lang="zh-TW" altLang="en-US" smtClean="0"/>
              <a:pPr/>
              <a:t>2019/2/16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51FA4-AC5D-431F-A79E-625A317829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29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Why</a:t>
            </a:r>
            <a:r>
              <a:rPr lang="en-US" altLang="zh-TW" baseline="0" dirty="0" smtClean="0"/>
              <a:t> not use audio stories?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51FA4-AC5D-431F-A79E-625A31782927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37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8C89-37AF-4218-B206-C35C47491A9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92D2-5869-42EB-9D98-A75394E1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8C89-37AF-4218-B206-C35C47491A9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92D2-5869-42EB-9D98-A75394E1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8C89-37AF-4218-B206-C35C47491A9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92D2-5869-42EB-9D98-A75394E1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8C89-37AF-4218-B206-C35C47491A9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92D2-5869-42EB-9D98-A75394E1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8C89-37AF-4218-B206-C35C47491A9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92D2-5869-42EB-9D98-A75394E1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8C89-37AF-4218-B206-C35C47491A9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92D2-5869-42EB-9D98-A75394E1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8C89-37AF-4218-B206-C35C47491A9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92D2-5869-42EB-9D98-A75394E1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8C89-37AF-4218-B206-C35C47491A9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92D2-5869-42EB-9D98-A75394E1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8C89-37AF-4218-B206-C35C47491A9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92D2-5869-42EB-9D98-A75394E1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8C89-37AF-4218-B206-C35C47491A9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92D2-5869-42EB-9D98-A75394E1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8C89-37AF-4218-B206-C35C47491A9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92D2-5869-42EB-9D98-A75394E1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18C89-37AF-4218-B206-C35C47491A9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D92D2-5869-42EB-9D98-A75394E1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7200" smtClean="0">
                <a:solidFill>
                  <a:srgbClr val="FFFF66"/>
                </a:solidFill>
                <a:latin typeface="DFKai-SB" pitchFamily="65" charset="-120"/>
                <a:ea typeface="DFKai-SB" pitchFamily="65" charset="-120"/>
              </a:rPr>
              <a:t>親親孩子講故事</a:t>
            </a:r>
            <a:endParaRPr lang="en-US" sz="7200" dirty="0">
              <a:solidFill>
                <a:srgbClr val="FFFF66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7344816" cy="3312368"/>
          </a:xfrm>
        </p:spPr>
        <p:txBody>
          <a:bodyPr>
            <a:normAutofit lnSpcReduction="10000"/>
          </a:bodyPr>
          <a:lstStyle/>
          <a:p>
            <a:pPr algn="l"/>
            <a:r>
              <a:rPr lang="zh-TW" altLang="en-US" sz="4800" dirty="0" smtClean="0">
                <a:solidFill>
                  <a:srgbClr val="92D050"/>
                </a:solidFill>
                <a:latin typeface="DFKai-SB" pitchFamily="65" charset="-120"/>
                <a:ea typeface="DFKai-SB" pitchFamily="65" charset="-120"/>
              </a:rPr>
              <a:t>學校</a:t>
            </a:r>
            <a:r>
              <a:rPr lang="en-HK" altLang="zh-TW" sz="4800" dirty="0" smtClean="0">
                <a:solidFill>
                  <a:srgbClr val="92D050"/>
                </a:solidFill>
                <a:latin typeface="DFKai-SB" pitchFamily="65" charset="-120"/>
                <a:ea typeface="DFKai-SB" pitchFamily="65" charset="-120"/>
              </a:rPr>
              <a:t>: </a:t>
            </a:r>
            <a:r>
              <a:rPr lang="zh-TW" altLang="en-US" sz="4800" dirty="0" smtClean="0">
                <a:solidFill>
                  <a:srgbClr val="92D050"/>
                </a:solidFill>
                <a:latin typeface="DFKai-SB" pitchFamily="65" charset="-120"/>
                <a:ea typeface="DFKai-SB" pitchFamily="65" charset="-120"/>
              </a:rPr>
              <a:t>油麻地天主教小學 </a:t>
            </a:r>
            <a:endParaRPr lang="en-HK" altLang="zh-TW" sz="4800" dirty="0" smtClean="0">
              <a:solidFill>
                <a:srgbClr val="92D050"/>
              </a:solidFill>
              <a:latin typeface="DFKai-SB" pitchFamily="65" charset="-120"/>
              <a:ea typeface="DFKai-SB" pitchFamily="65" charset="-120"/>
            </a:endParaRPr>
          </a:p>
          <a:p>
            <a:pPr algn="l"/>
            <a:r>
              <a:rPr lang="en-HK" altLang="zh-TW" sz="4800" dirty="0" smtClean="0">
                <a:solidFill>
                  <a:srgbClr val="92D050"/>
                </a:solidFill>
                <a:latin typeface="DFKai-SB" pitchFamily="65" charset="-120"/>
                <a:ea typeface="DFKai-SB" pitchFamily="65" charset="-120"/>
              </a:rPr>
              <a:t>      (</a:t>
            </a:r>
            <a:r>
              <a:rPr lang="zh-TW" altLang="en-US" sz="4800" dirty="0" smtClean="0">
                <a:solidFill>
                  <a:srgbClr val="92D050"/>
                </a:solidFill>
                <a:latin typeface="DFKai-SB" pitchFamily="65" charset="-120"/>
                <a:ea typeface="DFKai-SB" pitchFamily="65" charset="-120"/>
              </a:rPr>
              <a:t>海泓道</a:t>
            </a:r>
            <a:r>
              <a:rPr lang="en-HK" altLang="zh-TW" sz="4800" dirty="0" smtClean="0">
                <a:solidFill>
                  <a:srgbClr val="92D050"/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pPr algn="l"/>
            <a:r>
              <a:rPr lang="zh-TW" altLang="en-US" sz="4800" dirty="0" smtClean="0">
                <a:solidFill>
                  <a:srgbClr val="92D050"/>
                </a:solidFill>
                <a:latin typeface="DFKai-SB" pitchFamily="65" charset="-120"/>
                <a:ea typeface="DFKai-SB" pitchFamily="65" charset="-120"/>
              </a:rPr>
              <a:t>日期</a:t>
            </a:r>
            <a:r>
              <a:rPr lang="en-HK" altLang="zh-TW" sz="4800" dirty="0" smtClean="0">
                <a:solidFill>
                  <a:srgbClr val="92D050"/>
                </a:solidFill>
                <a:latin typeface="DFKai-SB" pitchFamily="65" charset="-120"/>
                <a:ea typeface="DFKai-SB" pitchFamily="65" charset="-120"/>
              </a:rPr>
              <a:t>: 14-2-2019</a:t>
            </a:r>
          </a:p>
          <a:p>
            <a:pPr algn="l"/>
            <a:r>
              <a:rPr lang="zh-TW" altLang="en-US" sz="4800" dirty="0" smtClean="0">
                <a:solidFill>
                  <a:srgbClr val="92D050"/>
                </a:solidFill>
                <a:latin typeface="DFKai-SB" pitchFamily="65" charset="-120"/>
                <a:ea typeface="DFKai-SB" pitchFamily="65" charset="-120"/>
              </a:rPr>
              <a:t>時間</a:t>
            </a:r>
            <a:r>
              <a:rPr lang="en-HK" altLang="zh-TW" sz="4800" dirty="0" smtClean="0">
                <a:solidFill>
                  <a:srgbClr val="92D050"/>
                </a:solidFill>
                <a:latin typeface="DFKai-SB" pitchFamily="65" charset="-120"/>
                <a:ea typeface="DFKai-SB" pitchFamily="65" charset="-120"/>
              </a:rPr>
              <a:t>: 8:30-9:30 </a:t>
            </a:r>
          </a:p>
          <a:p>
            <a:endParaRPr lang="en-US" dirty="0"/>
          </a:p>
        </p:txBody>
      </p:sp>
      <p:pic>
        <p:nvPicPr>
          <p:cNvPr id="4" name="Picture 2" descr="right click and select copy"/>
          <p:cNvPicPr>
            <a:picLocks noChangeAspect="1" noChangeArrowheads="1"/>
          </p:cNvPicPr>
          <p:nvPr/>
        </p:nvPicPr>
        <p:blipFill>
          <a:blip r:embed="rId2" cstate="print"/>
          <a:srcRect t="7830" r="38957" b="39064"/>
          <a:stretch>
            <a:fillRect/>
          </a:stretch>
        </p:blipFill>
        <p:spPr bwMode="auto">
          <a:xfrm rot="701091">
            <a:off x="5541338" y="4251427"/>
            <a:ext cx="3392178" cy="24256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zh-TW" altLang="en-US" dirty="0" smtClean="0">
                <a:solidFill>
                  <a:srgbClr val="FFFF00"/>
                </a:solidFill>
                <a:ea typeface="標楷體" pitchFamily="65" charset="-120"/>
              </a:rPr>
              <a:t>何謂六何法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六何法是以 “何</a:t>
            </a:r>
            <a:r>
              <a:rPr lang="en-US" altLang="zh-TW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…”</a:t>
            </a:r>
            <a:r>
              <a:rPr lang="zh-TW" alt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起始的問題</a:t>
            </a:r>
          </a:p>
          <a:p>
            <a:pPr eaLnBrk="1" hangingPunct="1"/>
            <a:r>
              <a:rPr lang="zh-TW" alt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包括何人</a:t>
            </a:r>
            <a:r>
              <a:rPr lang="en-US" altLang="zh-TW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何時</a:t>
            </a:r>
            <a:r>
              <a:rPr lang="en-US" altLang="zh-TW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何地</a:t>
            </a:r>
            <a:r>
              <a:rPr lang="en-US" altLang="zh-TW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何事</a:t>
            </a:r>
            <a:r>
              <a:rPr lang="en-US" altLang="zh-TW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何方法</a:t>
            </a:r>
            <a:r>
              <a:rPr lang="en-US" altLang="zh-TW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何解</a:t>
            </a:r>
          </a:p>
          <a:p>
            <a:pPr eaLnBrk="1" hangingPunct="1"/>
            <a:r>
              <a:rPr lang="zh-TW" alt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口語</a:t>
            </a:r>
            <a:r>
              <a:rPr lang="en-US" altLang="zh-TW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: </a:t>
            </a:r>
            <a:r>
              <a:rPr lang="zh-TW" alt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咩人</a:t>
            </a:r>
            <a:r>
              <a:rPr lang="en-US" altLang="zh-TW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? </a:t>
            </a:r>
            <a:r>
              <a:rPr lang="zh-TW" alt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幾時</a:t>
            </a:r>
            <a:r>
              <a:rPr lang="en-US" altLang="zh-TW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? </a:t>
            </a:r>
            <a:r>
              <a:rPr lang="zh-TW" alt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邊度 </a:t>
            </a:r>
            <a:r>
              <a:rPr lang="en-US" altLang="zh-TW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? </a:t>
            </a:r>
            <a:r>
              <a:rPr lang="zh-TW" alt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咩事 </a:t>
            </a:r>
            <a:r>
              <a:rPr lang="en-US" altLang="zh-TW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? </a:t>
            </a:r>
            <a:r>
              <a:rPr lang="zh-TW" alt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點樣</a:t>
            </a:r>
            <a:r>
              <a:rPr lang="en-US" altLang="zh-TW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? </a:t>
            </a:r>
            <a:r>
              <a:rPr lang="zh-TW" alt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點解 </a:t>
            </a:r>
            <a:r>
              <a:rPr lang="en-US" altLang="zh-TW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76672"/>
            <a:ext cx="4442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聲線運用</a:t>
            </a:r>
            <a:endParaRPr lang="en-US" sz="5400" dirty="0"/>
          </a:p>
        </p:txBody>
      </p:sp>
      <p:pic>
        <p:nvPicPr>
          <p:cNvPr id="50180" name="Picture 4" descr="right click and select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2824217" cy="2736304"/>
          </a:xfrm>
          <a:prstGeom prst="rect">
            <a:avLst/>
          </a:prstGeom>
          <a:noFill/>
        </p:spPr>
      </p:pic>
      <p:pic>
        <p:nvPicPr>
          <p:cNvPr id="50182" name="Picture 6" descr="right click and select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212976"/>
            <a:ext cx="2880320" cy="2516643"/>
          </a:xfrm>
          <a:prstGeom prst="rect">
            <a:avLst/>
          </a:prstGeom>
          <a:noFill/>
        </p:spPr>
      </p:pic>
      <p:pic>
        <p:nvPicPr>
          <p:cNvPr id="50184" name="Picture 8" descr="right click and select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276872"/>
            <a:ext cx="2993493" cy="2574404"/>
          </a:xfrm>
          <a:prstGeom prst="rect">
            <a:avLst/>
          </a:prstGeom>
          <a:noFill/>
        </p:spPr>
      </p:pic>
      <p:pic>
        <p:nvPicPr>
          <p:cNvPr id="50186" name="Picture 10" descr="right click and select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3284984"/>
            <a:ext cx="2968272" cy="21846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539552" y="26064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zh-TW" altLang="en-US" sz="54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聲線運用</a:t>
            </a:r>
            <a:endParaRPr lang="en-US" sz="54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5602" name="Picture 2" descr="right click and select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1984836" cy="1800200"/>
          </a:xfrm>
          <a:prstGeom prst="rect">
            <a:avLst/>
          </a:prstGeom>
          <a:noFill/>
        </p:spPr>
      </p:pic>
      <p:pic>
        <p:nvPicPr>
          <p:cNvPr id="25604" name="Picture 4" descr="right click and select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916832"/>
            <a:ext cx="2228850" cy="1914525"/>
          </a:xfrm>
          <a:prstGeom prst="rect">
            <a:avLst/>
          </a:prstGeom>
          <a:noFill/>
        </p:spPr>
      </p:pic>
      <p:pic>
        <p:nvPicPr>
          <p:cNvPr id="25606" name="Picture 6" descr="right click and select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3501008"/>
            <a:ext cx="2863703" cy="23762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77724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72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伴讀的好處</a:t>
            </a:r>
            <a:endParaRPr lang="en-US" sz="72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488832" cy="489654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促進親子關係</a:t>
            </a:r>
            <a:endParaRPr lang="en-HK" altLang="zh-TW" dirty="0" smtClean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>
              <a:buFont typeface="Wingdings" pitchFamily="2" charset="2"/>
              <a:buChar char="ü"/>
            </a:pPr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提升專注力</a:t>
            </a:r>
            <a:endParaRPr lang="en-HK" altLang="zh-TW" dirty="0" smtClean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>
              <a:buFont typeface="Wingdings" pitchFamily="2" charset="2"/>
              <a:buChar char="ü"/>
            </a:pPr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提升語言能力</a:t>
            </a:r>
            <a:r>
              <a:rPr lang="en-HK" altLang="zh-TW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理解及表達</a:t>
            </a:r>
            <a:r>
              <a:rPr lang="en-US" altLang="zh-TW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組織</a:t>
            </a:r>
            <a:r>
              <a:rPr lang="en-US" altLang="zh-TW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))</a:t>
            </a:r>
            <a:endParaRPr lang="en-HK" altLang="zh-TW" dirty="0" smtClean="0">
              <a:solidFill>
                <a:schemeClr val="accent1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>
              <a:buFont typeface="Wingdings" pitchFamily="2" charset="2"/>
              <a:buChar char="ü"/>
            </a:pPr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a typeface="標楷體" pitchFamily="65" charset="-120"/>
              </a:rPr>
              <a:t>明白較深奧及抽象的概念</a:t>
            </a:r>
            <a:endParaRPr lang="en-HK" altLang="zh-TW" dirty="0" smtClean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>
              <a:buFont typeface="Wingdings" pitchFamily="2" charset="2"/>
              <a:buChar char="ü"/>
            </a:pPr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提升</a:t>
            </a: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閱讀興趣 </a:t>
            </a:r>
            <a:r>
              <a:rPr lang="en-US" altLang="zh-TW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認讀能力</a:t>
            </a:r>
            <a:r>
              <a:rPr lang="en-US" altLang="zh-TW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HK" altLang="zh-TW" dirty="0" smtClean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>
              <a:buFont typeface="Wingdings" pitchFamily="2" charset="2"/>
              <a:buChar char="ü"/>
            </a:pPr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推理能力 </a:t>
            </a:r>
            <a:r>
              <a:rPr lang="en-US" altLang="zh-TW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邏輯</a:t>
            </a:r>
            <a:r>
              <a:rPr lang="en-HK" altLang="zh-TW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HK" altLang="zh-TW" dirty="0" smtClean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>
              <a:buFont typeface="Wingdings" pitchFamily="2" charset="2"/>
              <a:buChar char="ü"/>
            </a:pPr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預測能力</a:t>
            </a:r>
            <a:endParaRPr lang="en-HK" altLang="zh-TW" dirty="0" smtClean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>
              <a:buFont typeface="Wingdings" pitchFamily="2" charset="2"/>
              <a:buChar char="ü"/>
            </a:pPr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想像力</a:t>
            </a:r>
            <a:endParaRPr lang="en-HK" altLang="zh-TW" dirty="0" smtClean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/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家長對閱讀圖書的常見問題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745413" cy="47529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zh-TW" altLang="en-US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標楷體" pitchFamily="65" charset="-120"/>
                <a:ea typeface="標楷體" pitchFamily="65" charset="-120"/>
              </a:rPr>
              <a:t>圖書應多圖少字？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zh-TW" altLang="en-US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標楷體" pitchFamily="65" charset="-120"/>
                <a:ea typeface="標楷體" pitchFamily="65" charset="-120"/>
              </a:rPr>
              <a:t>還是少圖多字？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zh-TW" altLang="en-US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標楷體" pitchFamily="65" charset="-120"/>
                <a:ea typeface="標楷體" pitchFamily="65" charset="-120"/>
              </a:rPr>
              <a:t>故事書愈多字愈好？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zh-TW" altLang="en-US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標楷體" pitchFamily="65" charset="-120"/>
                <a:ea typeface="標楷體" pitchFamily="65" charset="-120"/>
              </a:rPr>
              <a:t>童話故事比較好？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77724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72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揀選書籍</a:t>
            </a:r>
            <a:endParaRPr lang="en-US" sz="72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776864" cy="36004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ü"/>
            </a:pPr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投其所好</a:t>
            </a:r>
            <a:endParaRPr lang="en-US" altLang="zh-TW" dirty="0" smtClean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>
              <a:buFont typeface="Wingdings" pitchFamily="2" charset="2"/>
              <a:buChar char="ü"/>
            </a:pP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文字多少按孩子的語文能力而定</a:t>
            </a:r>
            <a:endParaRPr lang="en-US" altLang="zh-TW" dirty="0" smtClean="0">
              <a:solidFill>
                <a:schemeClr val="accent1">
                  <a:lumMod val="20000"/>
                  <a:lumOff val="80000"/>
                </a:schemeClr>
              </a:solidFill>
              <a:ea typeface="標楷體" pitchFamily="65" charset="-120"/>
            </a:endParaRPr>
          </a:p>
          <a:p>
            <a:pPr algn="l">
              <a:buFont typeface="Wingdings" pitchFamily="2" charset="2"/>
              <a:buChar char="ü"/>
            </a:pP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文字為繁體字</a:t>
            </a:r>
            <a:endParaRPr lang="en-HK" altLang="zh-TW" dirty="0" smtClean="0">
              <a:solidFill>
                <a:schemeClr val="accent1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>
              <a:buFont typeface="Wingdings" pitchFamily="2" charset="2"/>
              <a:buChar char="ü"/>
            </a:pP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揀選合適的內容</a:t>
            </a:r>
            <a:r>
              <a:rPr lang="en-HK" altLang="zh-TW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視乎年紀</a:t>
            </a:r>
            <a:r>
              <a:rPr lang="en-HK" altLang="zh-TW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pPr algn="l">
              <a:buFont typeface="Wingdings" pitchFamily="2" charset="2"/>
              <a:buChar char="ü"/>
            </a:pP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如果孩子的專注力對書</a:t>
            </a:r>
            <a:r>
              <a:rPr lang="en-US" altLang="zh-TW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/</a:t>
            </a: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文字未如理想</a:t>
            </a:r>
            <a:r>
              <a:rPr lang="en-US" altLang="zh-TW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, </a:t>
            </a: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可試用玩具書或它喜歡的卡通人物為題的書籍</a:t>
            </a:r>
            <a:endParaRPr lang="en-HK" altLang="zh-TW" dirty="0" smtClean="0">
              <a:solidFill>
                <a:schemeClr val="accent1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>
              <a:buFont typeface="Wingdings" pitchFamily="2" charset="2"/>
              <a:buChar char="ü"/>
            </a:pPr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不同的題材 </a:t>
            </a:r>
            <a:r>
              <a:rPr lang="en-HK" altLang="zh-TW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家長對閱讀圖書的常見問題</a:t>
            </a:r>
            <a:endParaRPr lang="zh-HK" altLang="zh-HK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745413" cy="5181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zh-TW" altLang="en-US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學習目標：認識更多文字</a:t>
            </a:r>
          </a:p>
          <a:p>
            <a:pPr lvl="1" eaLnBrk="1" hangingPunct="1">
              <a:buNone/>
            </a:pPr>
            <a:r>
              <a:rPr lang="zh-TW" altLang="en-US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多文字少圖畫</a:t>
            </a:r>
          </a:p>
          <a:p>
            <a:pPr lvl="1" eaLnBrk="1" hangingPunct="1">
              <a:buNone/>
            </a:pPr>
            <a:r>
              <a:rPr lang="zh-TW" altLang="en-US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文字多少按孩子的語文能力而定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zh-TW" altLang="en-US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學習目標：提升敘事技巧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zh-TW" altLang="en-US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學習目標：提升組織能力</a:t>
            </a:r>
          </a:p>
          <a:p>
            <a:pPr lvl="1" eaLnBrk="1" hangingPunct="1">
              <a:buNone/>
            </a:pPr>
            <a:r>
              <a:rPr lang="zh-TW" altLang="en-US" dirty="0" smtClean="0">
                <a:solidFill>
                  <a:srgbClr val="92D050"/>
                </a:solidFill>
                <a:latin typeface="Adobe 楷体 Std R" pitchFamily="18" charset="-128"/>
                <a:ea typeface="Adobe 楷体 Std R" pitchFamily="18" charset="-128"/>
              </a:rPr>
              <a:t>多圖畫少文字</a:t>
            </a:r>
          </a:p>
          <a:p>
            <a:pPr lvl="1" eaLnBrk="1" hangingPunct="1">
              <a:buNone/>
            </a:pPr>
            <a:r>
              <a:rPr lang="zh-TW" altLang="en-US" dirty="0" smtClean="0">
                <a:solidFill>
                  <a:srgbClr val="92D050"/>
                </a:solidFill>
                <a:latin typeface="Adobe 楷体 Std R" pitchFamily="18" charset="-128"/>
                <a:ea typeface="Adobe 楷体 Std R" pitchFamily="18" charset="-128"/>
              </a:rPr>
              <a:t>圖畫須與</a:t>
            </a:r>
            <a:r>
              <a:rPr lang="zh-TW" altLang="en-US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故事情節</a:t>
            </a:r>
            <a:r>
              <a:rPr lang="zh-TW" altLang="en-US" dirty="0" smtClean="0">
                <a:solidFill>
                  <a:srgbClr val="92D050"/>
                </a:solidFill>
                <a:latin typeface="Adobe 楷体 Std R" pitchFamily="18" charset="-128"/>
                <a:ea typeface="Adobe 楷体 Std R" pitchFamily="18" charset="-128"/>
              </a:rPr>
              <a:t>配合</a:t>
            </a:r>
          </a:p>
          <a:p>
            <a:pPr lvl="1" eaLnBrk="1" hangingPunct="1">
              <a:buNone/>
            </a:pPr>
            <a:r>
              <a:rPr lang="zh-TW" altLang="en-US" dirty="0" smtClean="0">
                <a:solidFill>
                  <a:srgbClr val="92D050"/>
                </a:solidFill>
                <a:latin typeface="Adobe 楷体 Std R" pitchFamily="18" charset="-128"/>
                <a:ea typeface="Adobe 楷体 Std R" pitchFamily="18" charset="-128"/>
              </a:rPr>
              <a:t>圖畫須有</a:t>
            </a:r>
            <a:r>
              <a:rPr lang="zh-TW" altLang="en-US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連貫性</a:t>
            </a:r>
          </a:p>
          <a:p>
            <a:pPr lvl="1" eaLnBrk="1" hangingPunct="1">
              <a:buNone/>
            </a:pPr>
            <a:r>
              <a:rPr lang="zh-TW" altLang="en-US" dirty="0" smtClean="0">
                <a:solidFill>
                  <a:srgbClr val="92D050"/>
                </a:solidFill>
                <a:latin typeface="Adobe 楷体 Std R" pitchFamily="18" charset="-128"/>
                <a:ea typeface="Adobe 楷体 Std R" pitchFamily="18" charset="-128"/>
              </a:rPr>
              <a:t>圖畫生動</a:t>
            </a:r>
            <a:endParaRPr lang="zh-TW" altLang="en-US" sz="3200" dirty="0" smtClean="0">
              <a:solidFill>
                <a:srgbClr val="92D050"/>
              </a:solidFill>
              <a:latin typeface="Adobe 楷体 Std R" pitchFamily="18" charset="-128"/>
              <a:ea typeface="Adobe 楷体 Std R" pitchFamily="18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zh-TW" altLang="en-US" dirty="0" smtClean="0">
                <a:solidFill>
                  <a:srgbClr val="FFFF00"/>
                </a:solidFill>
                <a:ea typeface="標楷體" pitchFamily="65" charset="-120"/>
              </a:rPr>
              <a:t>故事的好處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 typeface="Wingdings" pitchFamily="2" charset="2"/>
              <a:buChar char="ü"/>
            </a:pPr>
            <a:r>
              <a:rPr lang="zh-TW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有條理的安排</a:t>
            </a:r>
          </a:p>
          <a:p>
            <a:pPr marL="609600" indent="-609600" eaLnBrk="1" hangingPunct="1">
              <a:buFont typeface="Wingdings" pitchFamily="2" charset="2"/>
              <a:buChar char="ü"/>
            </a:pPr>
            <a:r>
              <a:rPr lang="zh-TW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有 </a:t>
            </a:r>
            <a:r>
              <a:rPr lang="en-US" altLang="zh-TW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: </a:t>
            </a:r>
            <a:r>
              <a:rPr lang="zh-TW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時間</a:t>
            </a:r>
            <a:r>
              <a:rPr lang="en-US" altLang="zh-TW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, </a:t>
            </a:r>
            <a:r>
              <a:rPr lang="zh-TW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人物</a:t>
            </a:r>
            <a:r>
              <a:rPr lang="en-US" altLang="zh-TW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, </a:t>
            </a:r>
            <a:r>
              <a:rPr lang="zh-TW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地點</a:t>
            </a:r>
            <a:r>
              <a:rPr lang="en-US" altLang="zh-TW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, </a:t>
            </a:r>
            <a:r>
              <a:rPr lang="zh-TW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起始事情</a:t>
            </a:r>
            <a:r>
              <a:rPr lang="en-US" altLang="zh-TW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, </a:t>
            </a:r>
            <a:r>
              <a:rPr lang="zh-TW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反應</a:t>
            </a:r>
            <a:r>
              <a:rPr lang="en-US" altLang="zh-TW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, </a:t>
            </a:r>
            <a:r>
              <a:rPr lang="zh-TW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結果</a:t>
            </a:r>
            <a:r>
              <a:rPr lang="en-US" altLang="zh-TW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, </a:t>
            </a:r>
            <a:r>
              <a:rPr lang="zh-TW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人物感想</a:t>
            </a:r>
          </a:p>
          <a:p>
            <a:pPr marL="609600" indent="-609600" eaLnBrk="1" hangingPunct="1">
              <a:buFont typeface="Wingdings" pitchFamily="2" charset="2"/>
              <a:buChar char="ü"/>
            </a:pPr>
            <a:r>
              <a:rPr lang="zh-TW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經刻意安排</a:t>
            </a:r>
            <a:r>
              <a:rPr lang="en-US" altLang="zh-TW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, </a:t>
            </a:r>
            <a:r>
              <a:rPr lang="zh-TW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比一般漫畫更能培養學生的組織及敍事力</a:t>
            </a:r>
          </a:p>
          <a:p>
            <a:pPr marL="609600" indent="-609600" eaLnBrk="1" hangingPunct="1">
              <a:buFont typeface="Wingdings" pitchFamily="2" charset="2"/>
              <a:buChar char="ü"/>
            </a:pPr>
            <a:r>
              <a:rPr lang="zh-TW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有人物關係</a:t>
            </a:r>
          </a:p>
          <a:p>
            <a:pPr marL="609600" indent="-609600" eaLnBrk="1" hangingPunct="1">
              <a:buFont typeface="Wingdings" pitchFamily="2" charset="2"/>
              <a:buChar char="ü"/>
            </a:pPr>
            <a:r>
              <a:rPr lang="zh-TW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 pitchFamily="65" charset="-120"/>
              </a:rPr>
              <a:t>有事情的前文後理去協助學生去思考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zh-TW" altLang="en-US" sz="7200" dirty="0" smtClean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故事文法 </a:t>
            </a:r>
            <a:r>
              <a:rPr lang="en-HK" altLang="zh-TW" sz="7200" dirty="0" smtClean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7200" dirty="0" smtClean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結構</a:t>
            </a:r>
            <a:r>
              <a:rPr lang="en-HK" altLang="zh-TW" sz="7200" dirty="0" smtClean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720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7920880" cy="3672408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背景</a:t>
            </a:r>
            <a:r>
              <a:rPr lang="en-HK" altLang="zh-TW" sz="4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en-HK" altLang="zh-TW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時間、人物、地點、事情</a:t>
            </a:r>
            <a:endParaRPr lang="en-HK" altLang="zh-TW" sz="4000" dirty="0" smtClean="0">
              <a:solidFill>
                <a:schemeClr val="accent3">
                  <a:lumMod val="40000"/>
                  <a:lumOff val="6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起因</a:t>
            </a:r>
            <a:r>
              <a:rPr lang="en-HK" altLang="zh-TW" sz="4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: </a:t>
            </a:r>
            <a:r>
              <a:rPr lang="zh-TW" altLang="en-US" sz="4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問題</a:t>
            </a:r>
            <a:endParaRPr lang="en-HK" altLang="zh-TW" sz="4000" dirty="0" smtClean="0">
              <a:solidFill>
                <a:schemeClr val="accent3">
                  <a:lumMod val="40000"/>
                  <a:lumOff val="6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經過</a:t>
            </a:r>
            <a:r>
              <a:rPr lang="en-HK" altLang="zh-TW" sz="4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: </a:t>
            </a:r>
            <a:r>
              <a:rPr lang="zh-TW" altLang="en-US" sz="4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DFKai-SB" pitchFamily="65" charset="-120"/>
                <a:ea typeface="DFKai-SB" pitchFamily="65" charset="-120"/>
              </a:rPr>
              <a:t>解決方法</a:t>
            </a:r>
            <a:endParaRPr lang="en-HK" altLang="zh-TW" sz="4000" dirty="0" smtClean="0">
              <a:solidFill>
                <a:schemeClr val="accent3">
                  <a:lumMod val="40000"/>
                  <a:lumOff val="6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結果</a:t>
            </a:r>
            <a:r>
              <a:rPr lang="en-HK" altLang="zh-TW" sz="4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 </a:t>
            </a:r>
            <a:r>
              <a:rPr lang="zh-TW" alt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結局</a:t>
            </a:r>
            <a:endParaRPr lang="en-HK" altLang="zh-TW" sz="4000" dirty="0" smtClean="0">
              <a:solidFill>
                <a:schemeClr val="accent5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感想</a:t>
            </a:r>
            <a:r>
              <a:rPr lang="en-HK" altLang="zh-TW" sz="4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en-HK" altLang="zh-TW" sz="4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教訓</a:t>
            </a:r>
            <a:endParaRPr lang="en-HK" altLang="zh-TW" sz="4000" dirty="0" smtClean="0">
              <a:solidFill>
                <a:schemeClr val="accent5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/>
            <a:endParaRPr lang="en-US" sz="4000" dirty="0">
              <a:solidFill>
                <a:schemeClr val="accent3">
                  <a:lumMod val="40000"/>
                  <a:lumOff val="60000"/>
                </a:schemeClr>
              </a:solidFill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4" name="Picture 4" descr="right click and select copy"/>
          <p:cNvPicPr>
            <a:picLocks noChangeAspect="1" noChangeArrowheads="1"/>
          </p:cNvPicPr>
          <p:nvPr/>
        </p:nvPicPr>
        <p:blipFill>
          <a:blip r:embed="rId2" cstate="print"/>
          <a:srcRect t="24552" b="26425"/>
          <a:stretch>
            <a:fillRect/>
          </a:stretch>
        </p:blipFill>
        <p:spPr bwMode="auto">
          <a:xfrm>
            <a:off x="5652120" y="4293096"/>
            <a:ext cx="2247900" cy="13681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zh-TW" altLang="en-US" sz="7200" dirty="0" smtClean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伴讀技巧 </a:t>
            </a:r>
            <a:r>
              <a:rPr lang="en-HK" altLang="zh-TW" sz="7200" dirty="0" smtClean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7200" dirty="0" smtClean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準備</a:t>
            </a:r>
            <a:r>
              <a:rPr lang="en-HK" altLang="zh-TW" sz="7200" dirty="0" smtClean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720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488832" cy="4608512"/>
          </a:xfrm>
        </p:spPr>
        <p:txBody>
          <a:bodyPr>
            <a:normAutofit lnSpcReduction="10000"/>
          </a:bodyPr>
          <a:lstStyle/>
          <a:p>
            <a:pPr algn="l"/>
            <a:r>
              <a:rPr lang="zh-TW" altLang="en-US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先對該書有所認識</a:t>
            </a:r>
            <a:endParaRPr lang="en-HK" altLang="zh-TW" sz="4400" dirty="0" smtClean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>
              <a:buFont typeface="Arial" pitchFamily="34" charset="0"/>
              <a:buChar char="•"/>
            </a:pPr>
            <a:r>
              <a:rPr lang="en-HK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提升流暢度</a:t>
            </a:r>
            <a:endParaRPr lang="en-HK" altLang="zh-TW" sz="4400" dirty="0" smtClean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>
              <a:buFont typeface="Arial" pitchFamily="34" charset="0"/>
              <a:buChar char="•"/>
            </a:pPr>
            <a:r>
              <a:rPr lang="en-HK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如何利用聲線及速度來吸引 </a:t>
            </a:r>
            <a:endParaRPr lang="en-HK" altLang="zh-TW" sz="4400" dirty="0" smtClean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/>
            <a:r>
              <a:rPr lang="en-HK" altLang="zh-TW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小朋友</a:t>
            </a:r>
            <a:endParaRPr lang="en-HK" altLang="zh-TW" sz="4400" dirty="0" smtClean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>
              <a:buFont typeface="Arial" pitchFamily="34" charset="0"/>
              <a:buChar char="•"/>
            </a:pPr>
            <a:r>
              <a:rPr lang="en-HK" altLang="zh-TW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有甚麼問題可問</a:t>
            </a:r>
            <a:endParaRPr lang="en-HK" altLang="zh-TW" sz="4400" dirty="0" smtClean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>
              <a:buFont typeface="Arial" pitchFamily="34" charset="0"/>
              <a:buChar char="•"/>
            </a:pPr>
            <a:r>
              <a:rPr lang="zh-TW" altLang="en-US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 小朋友亦有可能問甚麼問題</a:t>
            </a:r>
            <a:endParaRPr lang="en-HK" altLang="zh-TW" sz="4400" dirty="0" smtClean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>
              <a:buFont typeface="Arial" pitchFamily="34" charset="0"/>
              <a:buChar char="•"/>
            </a:pPr>
            <a:endParaRPr lang="en-US" sz="4400" dirty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zh-TW" altLang="en-US" sz="7200" dirty="0" smtClean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伴讀技巧</a:t>
            </a:r>
            <a:endParaRPr lang="en-US" sz="72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056784" cy="4248472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合適的環境</a:t>
            </a:r>
            <a:endParaRPr lang="en-HK" altLang="zh-TW" dirty="0" smtClean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/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語速</a:t>
            </a:r>
            <a:r>
              <a:rPr lang="en-HK" altLang="zh-TW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pPr algn="l"/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停頓</a:t>
            </a:r>
            <a:endParaRPr lang="en-HK" altLang="zh-TW" dirty="0" smtClean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algn="l"/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聲線 </a:t>
            </a:r>
            <a:r>
              <a:rPr lang="en-HK" altLang="zh-TW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抑揚頓挫，聲線高低</a:t>
            </a:r>
            <a:r>
              <a:rPr lang="en-HK" altLang="zh-TW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pPr algn="l"/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面部表情 </a:t>
            </a:r>
            <a:r>
              <a:rPr lang="en-HK" altLang="zh-TW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喜怒哀樂</a:t>
            </a:r>
            <a:r>
              <a:rPr lang="en-HK" altLang="zh-TW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pPr algn="l"/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問問題 </a:t>
            </a:r>
            <a:r>
              <a:rPr lang="en-HK" altLang="zh-TW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適量</a:t>
            </a:r>
            <a:r>
              <a:rPr lang="en-HK" altLang="zh-TW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pPr algn="l"/>
            <a:r>
              <a:rPr lang="en-HK" altLang="zh-TW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421</Words>
  <Application>Microsoft Office PowerPoint</Application>
  <PresentationFormat>如螢幕大小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Theme</vt:lpstr>
      <vt:lpstr>親親孩子講故事</vt:lpstr>
      <vt:lpstr>伴讀的好處</vt:lpstr>
      <vt:lpstr>家長對閱讀圖書的常見問題</vt:lpstr>
      <vt:lpstr>揀選書籍</vt:lpstr>
      <vt:lpstr>家長對閱讀圖書的常見問題</vt:lpstr>
      <vt:lpstr>故事的好處</vt:lpstr>
      <vt:lpstr>故事文法 (結構)</vt:lpstr>
      <vt:lpstr>伴讀技巧 (準備)</vt:lpstr>
      <vt:lpstr>伴讀技巧</vt:lpstr>
      <vt:lpstr>何謂六何法</vt:lpstr>
      <vt:lpstr>PowerPoint 簡報</vt:lpstr>
      <vt:lpstr>聲線運用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chow tsz fung</cp:lastModifiedBy>
  <cp:revision>32</cp:revision>
  <dcterms:created xsi:type="dcterms:W3CDTF">2018-11-27T23:06:56Z</dcterms:created>
  <dcterms:modified xsi:type="dcterms:W3CDTF">2019-02-16T04:34:44Z</dcterms:modified>
</cp:coreProperties>
</file>